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5"/>
  </p:notesMasterIdLst>
  <p:sldIdLst>
    <p:sldId id="318" r:id="rId2"/>
    <p:sldId id="326" r:id="rId3"/>
    <p:sldId id="327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8" r:id="rId12"/>
    <p:sldId id="329" r:id="rId13"/>
    <p:sldId id="333" r:id="rId14"/>
    <p:sldId id="330" r:id="rId15"/>
    <p:sldId id="331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62" r:id="rId39"/>
    <p:sldId id="357" r:id="rId40"/>
    <p:sldId id="358" r:id="rId41"/>
    <p:sldId id="359" r:id="rId42"/>
    <p:sldId id="360" r:id="rId43"/>
    <p:sldId id="361" r:id="rId44"/>
  </p:sldIdLst>
  <p:sldSz cx="36576000" cy="2057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50"/>
    <p:restoredTop sz="94728"/>
  </p:normalViewPr>
  <p:slideViewPr>
    <p:cSldViewPr snapToGrid="0">
      <p:cViewPr varScale="1">
        <p:scale>
          <a:sx n="50" d="100"/>
          <a:sy n="50" d="100"/>
        </p:scale>
        <p:origin x="600" y="16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54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38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2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462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50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451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792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60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66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564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113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6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17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502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2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316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09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65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799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91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18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5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59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945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957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60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317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537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135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180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73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535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433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556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454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666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046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997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65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7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72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7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18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25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120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168655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71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5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8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03118D-E140-5843-B02B-AD8DE8271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0"/>
          <a:stretch/>
        </p:blipFill>
        <p:spPr>
          <a:xfrm>
            <a:off x="3109104" y="12842826"/>
            <a:ext cx="10662920" cy="454110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051080-254B-1B46-8E2C-19AEE5453A44}"/>
              </a:ext>
            </a:extLst>
          </p:cNvPr>
          <p:cNvCxnSpPr>
            <a:cxnSpLocks/>
          </p:cNvCxnSpPr>
          <p:nvPr/>
        </p:nvCxnSpPr>
        <p:spPr>
          <a:xfrm>
            <a:off x="13319760" y="1423416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1F0E8B-BB73-DD46-BF08-9F0D5522BADC}"/>
              </a:ext>
            </a:extLst>
          </p:cNvPr>
          <p:cNvSpPr/>
          <p:nvPr/>
        </p:nvSpPr>
        <p:spPr>
          <a:xfrm>
            <a:off x="15084944" y="1356995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4957DF-49D4-5940-8037-1B42DBCBFF78}"/>
              </a:ext>
            </a:extLst>
          </p:cNvPr>
          <p:cNvSpPr/>
          <p:nvPr/>
        </p:nvSpPr>
        <p:spPr>
          <a:xfrm>
            <a:off x="19699675" y="1356995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B9030A-0899-A74C-BC40-B77788D23286}"/>
              </a:ext>
            </a:extLst>
          </p:cNvPr>
          <p:cNvCxnSpPr>
            <a:cxnSpLocks/>
          </p:cNvCxnSpPr>
          <p:nvPr/>
        </p:nvCxnSpPr>
        <p:spPr>
          <a:xfrm>
            <a:off x="17812500" y="1429131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9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F2E93B-645D-FC42-B140-47A50C3C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233" y="12894310"/>
            <a:ext cx="21587581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C90F54-7153-3D45-9366-E9D30F92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266" y="12955105"/>
            <a:ext cx="19698567" cy="28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으로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모델을 업데이트 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Picture 2" descr="https://cdn-images-1.medium.com/max/1600/0*rBQI7uBhBKE8KT-X.png">
            <a:extLst>
              <a:ext uri="{FF2B5EF4-FFF2-40B4-BE49-F238E27FC236}">
                <a16:creationId xmlns:a16="http://schemas.microsoft.com/office/drawing/2014/main" id="{530A59A7-8FDB-0E4B-8C33-CBCCD475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76" y="9119010"/>
            <a:ext cx="15233384" cy="82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8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학습 손실을 최소화하는 방향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:r>
                  <a:rPr lang="ko-KR" altLang="en-US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그래디언트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  <a:r>
                  <a:rPr lang="ko-KR" altLang="en-US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으로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모델을 업데이트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Gradient Descent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𝑛𝑒𝑤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=</m:t>
                    </m:r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−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𝛼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𝑓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′(</m:t>
                    </m:r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)</m:t>
                    </m:r>
                  </m:oMath>
                </a14:m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cdn-images-1.medium.com/max/1600/0*rBQI7uBhBKE8KT-X.png">
            <a:extLst>
              <a:ext uri="{FF2B5EF4-FFF2-40B4-BE49-F238E27FC236}">
                <a16:creationId xmlns:a16="http://schemas.microsoft.com/office/drawing/2014/main" id="{530A59A7-8FDB-0E4B-8C33-CBCCD475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76" y="9119010"/>
            <a:ext cx="15233384" cy="82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94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211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미분과 </a:t>
            </a:r>
            <a:r>
              <a:rPr lang="ko-KR" altLang="en-US" sz="7200" b="1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체인룰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57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96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목표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단어 수준 </a:t>
            </a: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만들기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815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미분과 </a:t>
            </a:r>
            <a:r>
              <a:rPr lang="ko-KR" altLang="en-US" sz="7200" b="1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체인룰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D51E4-557C-D246-95C9-76037AC1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846" y="8528050"/>
            <a:ext cx="14547479" cy="6457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02FAB-86CD-754E-88EE-E725E2A6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35" y="8974631"/>
            <a:ext cx="6730290" cy="38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5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C1D15-FD79-094F-98B3-DF6167301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0"/>
          <a:stretch/>
        </p:blipFill>
        <p:spPr>
          <a:xfrm>
            <a:off x="3109104" y="7527876"/>
            <a:ext cx="10662920" cy="45411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F242AC-D18A-5B43-968A-3B278F1C300E}"/>
              </a:ext>
            </a:extLst>
          </p:cNvPr>
          <p:cNvCxnSpPr>
            <a:cxnSpLocks/>
          </p:cNvCxnSpPr>
          <p:nvPr/>
        </p:nvCxnSpPr>
        <p:spPr>
          <a:xfrm>
            <a:off x="13319760" y="891921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758EB5-D04B-6942-A760-B6304F1FF812}"/>
              </a:ext>
            </a:extLst>
          </p:cNvPr>
          <p:cNvSpPr/>
          <p:nvPr/>
        </p:nvSpPr>
        <p:spPr>
          <a:xfrm>
            <a:off x="15084944" y="825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A77B6-127E-E040-83C4-199B578D3B6E}"/>
              </a:ext>
            </a:extLst>
          </p:cNvPr>
          <p:cNvSpPr/>
          <p:nvPr/>
        </p:nvSpPr>
        <p:spPr>
          <a:xfrm>
            <a:off x="19699675" y="825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E1B604-2DC3-AA43-9DF5-2E26FD6E0DD6}"/>
              </a:ext>
            </a:extLst>
          </p:cNvPr>
          <p:cNvCxnSpPr>
            <a:cxnSpLocks/>
          </p:cNvCxnSpPr>
          <p:nvPr/>
        </p:nvCxnSpPr>
        <p:spPr>
          <a:xfrm>
            <a:off x="17812500" y="897636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66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C1D15-FD79-094F-98B3-DF6167301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0"/>
          <a:stretch/>
        </p:blipFill>
        <p:spPr>
          <a:xfrm>
            <a:off x="3109104" y="7527876"/>
            <a:ext cx="10662920" cy="45411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F242AC-D18A-5B43-968A-3B278F1C300E}"/>
              </a:ext>
            </a:extLst>
          </p:cNvPr>
          <p:cNvCxnSpPr>
            <a:cxnSpLocks/>
          </p:cNvCxnSpPr>
          <p:nvPr/>
        </p:nvCxnSpPr>
        <p:spPr>
          <a:xfrm>
            <a:off x="13319760" y="891921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758EB5-D04B-6942-A760-B6304F1FF812}"/>
              </a:ext>
            </a:extLst>
          </p:cNvPr>
          <p:cNvSpPr/>
          <p:nvPr/>
        </p:nvSpPr>
        <p:spPr>
          <a:xfrm>
            <a:off x="15084944" y="825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A77B6-127E-E040-83C4-199B578D3B6E}"/>
              </a:ext>
            </a:extLst>
          </p:cNvPr>
          <p:cNvSpPr/>
          <p:nvPr/>
        </p:nvSpPr>
        <p:spPr>
          <a:xfrm>
            <a:off x="19699675" y="825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E1B604-2DC3-AA43-9DF5-2E26FD6E0DD6}"/>
              </a:ext>
            </a:extLst>
          </p:cNvPr>
          <p:cNvCxnSpPr>
            <a:cxnSpLocks/>
          </p:cNvCxnSpPr>
          <p:nvPr/>
        </p:nvCxnSpPr>
        <p:spPr>
          <a:xfrm>
            <a:off x="17812500" y="897636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DEAA3A-322B-6044-9B98-90CA68C4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48" y="12031748"/>
            <a:ext cx="9211602" cy="3928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641065-CEE8-6B4B-9FEB-F12E122FA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594" y="12262773"/>
            <a:ext cx="9586796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미분 공식 정리</a:t>
            </a: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D4AAB-7B0B-C44C-8FE1-2798B84D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0" y="8648700"/>
            <a:ext cx="16777731" cy="6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 + Cross entropy Node</a:t>
                </a: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노드 미분 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𝑖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=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𝑗</m:t>
                    </m:r>
                  </m:oMath>
                </a14:m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9E58B7F-447B-4D4E-BA3D-E1765D26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00" y="11188774"/>
            <a:ext cx="6353037" cy="3063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BB1CE-7EED-E241-B33B-CA89EE73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237" y="8814669"/>
            <a:ext cx="13290550" cy="10875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D211D5-DDDC-1040-B9F9-530B67D98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758" y="8234697"/>
            <a:ext cx="6925945" cy="2954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CD75CD-64BB-A742-99CA-99F89FC9B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4882" y="8648701"/>
            <a:ext cx="13857830" cy="5603950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E24D1C-FF2B-6647-BC17-551858D79F40}"/>
                  </a:ext>
                </a:extLst>
              </p:cNvPr>
              <p:cNvSpPr/>
              <p:nvPr/>
            </p:nvSpPr>
            <p:spPr>
              <a:xfrm>
                <a:off x="6798419" y="11220875"/>
                <a:ext cx="176317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E24D1C-FF2B-6647-BC17-551858D7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19" y="11220875"/>
                <a:ext cx="1763175" cy="830997"/>
              </a:xfrm>
              <a:prstGeom prst="rect">
                <a:avLst/>
              </a:prstGeom>
              <a:blipFill>
                <a:blip r:embed="rId8"/>
                <a:stretch>
                  <a:fillRect l="-5000" r="-571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A46981-826E-564B-8E35-D3A33EA87A27}"/>
                  </a:ext>
                </a:extLst>
              </p:cNvPr>
              <p:cNvSpPr/>
              <p:nvPr/>
            </p:nvSpPr>
            <p:spPr>
              <a:xfrm>
                <a:off x="7076467" y="12083973"/>
                <a:ext cx="179414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A46981-826E-564B-8E35-D3A33EA87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67" y="12083973"/>
                <a:ext cx="1794146" cy="830997"/>
              </a:xfrm>
              <a:prstGeom prst="rect">
                <a:avLst/>
              </a:prstGeom>
              <a:blipFill>
                <a:blip r:embed="rId9"/>
                <a:stretch>
                  <a:fillRect l="-1408" r="-5634" b="-26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69082EA-7C09-7D4A-8B64-1F0ADA560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34881" y="14735327"/>
            <a:ext cx="13946153" cy="37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 + Cross entropy Node</a:t>
                </a: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노드 미분 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𝑖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≠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𝑗</m:t>
                    </m:r>
                  </m:oMath>
                </a14:m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A5C1ACA-29D6-534D-A2B1-15AFFCCF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50" y="8013700"/>
            <a:ext cx="9989686" cy="7419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5484B2-A8DF-F74F-9385-CAA3C16F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8642175"/>
            <a:ext cx="15746938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전체 미분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6E6EA1-225B-954C-946C-29064E06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94" y="8033673"/>
            <a:ext cx="6662856" cy="2906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2EEEC-D1AE-B149-BF92-35B2C3F1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336" y="8688133"/>
            <a:ext cx="8093075" cy="7173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2FE935-CC56-5D48-9C49-2FEBC3FAC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954" y="8688133"/>
            <a:ext cx="12687102" cy="99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복잡하게 돌아왔지만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04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복잡하게 돌아왔지만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38F1D4-30DA-6343-8280-B42BE15E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8540749"/>
            <a:ext cx="11537950" cy="88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Sum Node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03EDB-67AF-9E45-B438-C005FA40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51" y="6784898"/>
            <a:ext cx="10025449" cy="254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4E5BA-261E-F04E-8E24-82FC4E54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73" y="9042400"/>
            <a:ext cx="7963477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96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목표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단어 수준 </a:t>
            </a: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만들기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좀 돌아가는 것 같지만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기초부터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8832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Sum Node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03EDB-67AF-9E45-B438-C005FA40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51" y="6784898"/>
            <a:ext cx="10025449" cy="254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4E5BA-261E-F04E-8E24-82FC4E54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73" y="9042400"/>
            <a:ext cx="7963477" cy="56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E31658-90D6-B246-84FD-A63A4C45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750" y="6362002"/>
            <a:ext cx="13023850" cy="83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Multiplication Node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3A5A39-101A-7B41-83A4-0DE72921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73" y="7022548"/>
            <a:ext cx="8312150" cy="2661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F45651-785F-C64A-A1A8-DE4FB065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8934450"/>
            <a:ext cx="6860613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7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Multiplication Node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3A5A39-101A-7B41-83A4-0DE72921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73" y="7022548"/>
            <a:ext cx="8312150" cy="2661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F45651-785F-C64A-A1A8-DE4FB065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8934450"/>
            <a:ext cx="6860613" cy="5645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B6A18D-583B-C94D-81A6-0B400C5F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7211736"/>
            <a:ext cx="11544300" cy="73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3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ko-KR" altLang="en-US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다양한 업데이트 방법들</a:t>
                </a:r>
                <a:endParaRPr lang="en-US" altLang="ko-KR" sz="72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Gradient Descent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𝑛𝑒𝑤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=</m:t>
                    </m:r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−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𝛼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𝑓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′(</m:t>
                    </m:r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)</m:t>
                    </m:r>
                  </m:oMath>
                </a14:m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endParaRPr lang="en-US" altLang="ko-KR" sz="72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37AAF7F-EB8A-8446-B7F1-0D871B0B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8464550"/>
            <a:ext cx="10461451" cy="9645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5969CA-A1B1-644A-96ED-7E18A3F7C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8608" y="8543675"/>
            <a:ext cx="18500991" cy="9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Word2Vec </a:t>
            </a:r>
          </a:p>
          <a:p>
            <a:pPr algn="ctr"/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66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904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EFE0E9-A98B-8340-A601-4185F247F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49472"/>
              </p:ext>
            </p:extLst>
          </p:nvPr>
        </p:nvGraphicFramePr>
        <p:xfrm>
          <a:off x="3835400" y="10940696"/>
          <a:ext cx="13792200" cy="568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96100">
                  <a:extLst>
                    <a:ext uri="{9D8B030D-6E8A-4147-A177-3AD203B41FA5}">
                      <a16:colId xmlns:a16="http://schemas.microsoft.com/office/drawing/2014/main" val="1189119892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4287203194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타겟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입력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문맥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출력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69972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에서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0407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13319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를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20461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하는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3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55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EFE0E9-A98B-8340-A601-4185F247F937}"/>
              </a:ext>
            </a:extLst>
          </p:cNvPr>
          <p:cNvGraphicFramePr>
            <a:graphicFrameLocks noGrp="1"/>
          </p:cNvGraphicFramePr>
          <p:nvPr/>
        </p:nvGraphicFramePr>
        <p:xfrm>
          <a:off x="3835400" y="10940696"/>
          <a:ext cx="13792200" cy="568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96100">
                  <a:extLst>
                    <a:ext uri="{9D8B030D-6E8A-4147-A177-3AD203B41FA5}">
                      <a16:colId xmlns:a16="http://schemas.microsoft.com/office/drawing/2014/main" val="1189119892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4287203194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타겟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입력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문맥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출력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69972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에서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0407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13319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를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20461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하는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3807"/>
                  </a:ext>
                </a:extLst>
              </a:tr>
            </a:tbl>
          </a:graphicData>
        </a:graphic>
      </p:graphicFrame>
      <p:sp>
        <p:nvSpPr>
          <p:cNvPr id="7" name="Google Shape;165;p26">
            <a:extLst>
              <a:ext uri="{FF2B5EF4-FFF2-40B4-BE49-F238E27FC236}">
                <a16:creationId xmlns:a16="http://schemas.microsoft.com/office/drawing/2014/main" id="{C45A5F04-B3F3-9944-8213-283B323E6D72}"/>
              </a:ext>
            </a:extLst>
          </p:cNvPr>
          <p:cNvSpPr txBox="1">
            <a:spLocks/>
          </p:cNvSpPr>
          <p:nvPr/>
        </p:nvSpPr>
        <p:spPr>
          <a:xfrm>
            <a:off x="3835400" y="17277767"/>
            <a:ext cx="31856680" cy="1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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단어를 입력하면 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|V|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차원의 확률 벡터를 </a:t>
            </a:r>
            <a:r>
              <a:rPr lang="ko-KR" altLang="en-US" sz="7200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리턴하는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뉴럴넷</a:t>
            </a: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41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parameters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6A309-B423-0647-8133-09B597588F79}"/>
              </a:ext>
            </a:extLst>
          </p:cNvPr>
          <p:cNvSpPr/>
          <p:nvPr/>
        </p:nvSpPr>
        <p:spPr>
          <a:xfrm>
            <a:off x="4775200" y="8940800"/>
            <a:ext cx="4673600" cy="7391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U</a:t>
            </a:r>
          </a:p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타겟 단어</a:t>
            </a:r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7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473188-88F4-584E-BB4A-2AE74039984F}"/>
              </a:ext>
            </a:extLst>
          </p:cNvPr>
          <p:cNvSpPr/>
          <p:nvPr/>
        </p:nvSpPr>
        <p:spPr>
          <a:xfrm>
            <a:off x="12488776" y="8940800"/>
            <a:ext cx="8059824" cy="3479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</a:t>
            </a:r>
          </a:p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문맥 단어</a:t>
            </a:r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7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E1F7E-5FC9-F34D-9BD5-CCB7DB5276FC}"/>
                  </a:ext>
                </a:extLst>
              </p:cNvPr>
              <p:cNvSpPr txBox="1"/>
              <p:nvPr/>
            </p:nvSpPr>
            <p:spPr>
              <a:xfrm>
                <a:off x="3022600" y="11866602"/>
                <a:ext cx="144635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E1F7E-5FC9-F34D-9BD5-CCB7DB52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00" y="11866602"/>
                <a:ext cx="1446358" cy="1107996"/>
              </a:xfrm>
              <a:prstGeom prst="rect">
                <a:avLst/>
              </a:prstGeom>
              <a:blipFill>
                <a:blip r:embed="rId3"/>
                <a:stretch>
                  <a:fillRect l="-18261" r="-18261" b="-337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17BFD6-4C3D-9642-93DB-2178B2FD1B30}"/>
                  </a:ext>
                </a:extLst>
              </p:cNvPr>
              <p:cNvSpPr txBox="1"/>
              <p:nvPr/>
            </p:nvSpPr>
            <p:spPr>
              <a:xfrm>
                <a:off x="6701407" y="7609004"/>
                <a:ext cx="82118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17BFD6-4C3D-9642-93DB-2178B2FD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407" y="7609004"/>
                <a:ext cx="821186" cy="1107996"/>
              </a:xfrm>
              <a:prstGeom prst="rect">
                <a:avLst/>
              </a:prstGeom>
              <a:blipFill>
                <a:blip r:embed="rId4"/>
                <a:stretch>
                  <a:fillRect l="-25000" r="-20313" b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BA388-B9C0-3C43-A4E0-6BD8090E77D4}"/>
                  </a:ext>
                </a:extLst>
              </p:cNvPr>
              <p:cNvSpPr txBox="1"/>
              <p:nvPr/>
            </p:nvSpPr>
            <p:spPr>
              <a:xfrm>
                <a:off x="20781695" y="10126702"/>
                <a:ext cx="82118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BA388-B9C0-3C43-A4E0-6BD8090E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695" y="10126702"/>
                <a:ext cx="821186" cy="1107996"/>
              </a:xfrm>
              <a:prstGeom prst="rect">
                <a:avLst/>
              </a:prstGeom>
              <a:blipFill>
                <a:blip r:embed="rId5"/>
                <a:stretch>
                  <a:fillRect l="-22727" r="-19697" b="-10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7136A9-4EB4-FF4F-8487-2DBE83C9F05A}"/>
                  </a:ext>
                </a:extLst>
              </p:cNvPr>
              <p:cNvSpPr txBox="1"/>
              <p:nvPr/>
            </p:nvSpPr>
            <p:spPr>
              <a:xfrm>
                <a:off x="15795509" y="7613804"/>
                <a:ext cx="144635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7136A9-4EB4-FF4F-8487-2DBE83C9F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5509" y="7613804"/>
                <a:ext cx="1446358" cy="1107996"/>
              </a:xfrm>
              <a:prstGeom prst="rect">
                <a:avLst/>
              </a:prstGeom>
              <a:blipFill>
                <a:blip r:embed="rId6"/>
                <a:stretch>
                  <a:fillRect l="-19130" r="-19130" b="-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6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4A5FB-925C-3940-888D-C35F18F2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7461250"/>
            <a:ext cx="1721390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As DAG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/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/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/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75198BC-36E4-474C-9DFC-EE30F80E1E7B}"/>
              </a:ext>
            </a:extLst>
          </p:cNvPr>
          <p:cNvSpPr/>
          <p:nvPr/>
        </p:nvSpPr>
        <p:spPr>
          <a:xfrm>
            <a:off x="14410344" y="8651391"/>
            <a:ext cx="5324648" cy="4912210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Softmax</a:t>
            </a:r>
            <a:endParaRPr kumimoji="1" lang="en-US" altLang="ko-KR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With loss</a:t>
            </a:r>
            <a:endParaRPr kumimoji="1" lang="ko-KR" altLang="en-US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FFA643-B744-C443-81A1-C7A55DF3936E}"/>
              </a:ext>
            </a:extLst>
          </p:cNvPr>
          <p:cNvCxnSpPr>
            <a:stCxn id="3" idx="3"/>
          </p:cNvCxnSpPr>
          <p:nvPr/>
        </p:nvCxnSpPr>
        <p:spPr>
          <a:xfrm>
            <a:off x="6731000" y="9372600"/>
            <a:ext cx="2912976" cy="174120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F37FA2-270A-7D47-BD60-A0A8FB84924A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731000" y="11113808"/>
            <a:ext cx="2912976" cy="1999055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1B2B86-8951-AF42-8EE0-B19A3FE5DFC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1826240" y="11107496"/>
            <a:ext cx="2584104" cy="631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AE1FE-7F9E-824F-925A-5759A5725A01}"/>
              </a:ext>
            </a:extLst>
          </p:cNvPr>
          <p:cNvSpPr/>
          <p:nvPr/>
        </p:nvSpPr>
        <p:spPr>
          <a:xfrm>
            <a:off x="12013912" y="9857534"/>
            <a:ext cx="20842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logit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4107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As DAG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/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/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/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75198BC-36E4-474C-9DFC-EE30F80E1E7B}"/>
              </a:ext>
            </a:extLst>
          </p:cNvPr>
          <p:cNvSpPr/>
          <p:nvPr/>
        </p:nvSpPr>
        <p:spPr>
          <a:xfrm>
            <a:off x="14410344" y="8651391"/>
            <a:ext cx="5324648" cy="4912210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Softmax</a:t>
            </a:r>
            <a:endParaRPr kumimoji="1" lang="en-US" altLang="ko-KR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With loss</a:t>
            </a:r>
            <a:endParaRPr kumimoji="1" lang="ko-KR" altLang="en-US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FFA643-B744-C443-81A1-C7A55DF3936E}"/>
              </a:ext>
            </a:extLst>
          </p:cNvPr>
          <p:cNvCxnSpPr>
            <a:cxnSpLocks/>
          </p:cNvCxnSpPr>
          <p:nvPr/>
        </p:nvCxnSpPr>
        <p:spPr>
          <a:xfrm>
            <a:off x="6794356" y="9116643"/>
            <a:ext cx="2912976" cy="174120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F37FA2-270A-7D47-BD60-A0A8FB84924A}"/>
              </a:ext>
            </a:extLst>
          </p:cNvPr>
          <p:cNvCxnSpPr>
            <a:cxnSpLocks/>
          </p:cNvCxnSpPr>
          <p:nvPr/>
        </p:nvCxnSpPr>
        <p:spPr>
          <a:xfrm flipV="1">
            <a:off x="6731000" y="11230617"/>
            <a:ext cx="2912976" cy="1999055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1B2B86-8951-AF42-8EE0-B19A3FE5DFC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1826240" y="11107496"/>
            <a:ext cx="2584104" cy="631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AE1FE-7F9E-824F-925A-5759A5725A01}"/>
              </a:ext>
            </a:extLst>
          </p:cNvPr>
          <p:cNvSpPr/>
          <p:nvPr/>
        </p:nvSpPr>
        <p:spPr>
          <a:xfrm>
            <a:off x="12013912" y="9857534"/>
            <a:ext cx="20842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logit</a:t>
            </a:r>
            <a:endParaRPr lang="ko-KR" altLang="en-US" sz="7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EF1492-6C06-924B-A64C-47CA154D3E04}"/>
              </a:ext>
            </a:extLst>
          </p:cNvPr>
          <p:cNvCxnSpPr>
            <a:cxnSpLocks/>
          </p:cNvCxnSpPr>
          <p:nvPr/>
        </p:nvCxnSpPr>
        <p:spPr>
          <a:xfrm flipV="1">
            <a:off x="11826240" y="11445952"/>
            <a:ext cx="2584104" cy="6312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FB54D-6EF9-9D43-BD51-36E5977B5660}"/>
              </a:ext>
            </a:extLst>
          </p:cNvPr>
          <p:cNvCxnSpPr/>
          <p:nvPr/>
        </p:nvCxnSpPr>
        <p:spPr>
          <a:xfrm>
            <a:off x="6662824" y="9422621"/>
            <a:ext cx="2912976" cy="1741207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57A636-7F01-DB46-B42E-65868B60B21B}"/>
              </a:ext>
            </a:extLst>
          </p:cNvPr>
          <p:cNvCxnSpPr>
            <a:cxnSpLocks/>
          </p:cNvCxnSpPr>
          <p:nvPr/>
        </p:nvCxnSpPr>
        <p:spPr>
          <a:xfrm flipV="1">
            <a:off x="6824836" y="11564546"/>
            <a:ext cx="2912976" cy="1999055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/>
              <p:nvPr/>
            </p:nvSpPr>
            <p:spPr>
              <a:xfrm>
                <a:off x="12306608" y="11710122"/>
                <a:ext cx="2797369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608" y="11710122"/>
                <a:ext cx="2797369" cy="2301079"/>
              </a:xfrm>
              <a:prstGeom prst="rect">
                <a:avLst/>
              </a:prstGeom>
              <a:blipFill>
                <a:blip r:embed="rId6"/>
                <a:stretch>
                  <a:fillRect l="-9955" t="-549" r="-9502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6720627" y="13296461"/>
                <a:ext cx="5492145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7" y="13296461"/>
                <a:ext cx="5492145" cy="2301079"/>
              </a:xfrm>
              <a:prstGeom prst="rect">
                <a:avLst/>
              </a:prstGeom>
              <a:blipFill>
                <a:blip r:embed="rId7"/>
                <a:stretch>
                  <a:fillRect l="-4839" t="-2747" r="-4378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7551158" y="7085341"/>
                <a:ext cx="5492145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158" y="7085341"/>
                <a:ext cx="5492145" cy="2301079"/>
              </a:xfrm>
              <a:prstGeom prst="rect">
                <a:avLst/>
              </a:prstGeom>
              <a:blipFill>
                <a:blip r:embed="rId8"/>
                <a:stretch>
                  <a:fillRect l="-4850" t="-2747" r="-4388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99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Gradients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/>
              <p:nvPr/>
            </p:nvSpPr>
            <p:spPr>
              <a:xfrm>
                <a:off x="2890828" y="7889822"/>
                <a:ext cx="13151742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𝑝𝑟𝑜𝑏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28" y="7889822"/>
                <a:ext cx="13151742" cy="2301079"/>
              </a:xfrm>
              <a:prstGeom prst="rect">
                <a:avLst/>
              </a:prstGeom>
              <a:blipFill>
                <a:blip r:embed="rId3"/>
                <a:stretch>
                  <a:fillRect l="-1932" t="-549" r="-773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2750501" y="13716997"/>
                <a:ext cx="12896864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01" y="13716997"/>
                <a:ext cx="12896864" cy="2301079"/>
              </a:xfrm>
              <a:prstGeom prst="rect">
                <a:avLst/>
              </a:prstGeom>
              <a:blipFill>
                <a:blip r:embed="rId4"/>
                <a:stretch>
                  <a:fillRect t="-3315" b="-18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2890828" y="10620243"/>
                <a:ext cx="12616211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28" y="10620243"/>
                <a:ext cx="12616211" cy="2301079"/>
              </a:xfrm>
              <a:prstGeom prst="rect">
                <a:avLst/>
              </a:prstGeom>
              <a:blipFill>
                <a:blip r:embed="rId5"/>
                <a:stretch>
                  <a:fillRect l="-1208" t="-2747" r="-705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B696DB-9016-9A45-B582-851C178A08FD}"/>
                  </a:ext>
                </a:extLst>
              </p:cNvPr>
              <p:cNvSpPr txBox="1"/>
              <p:nvPr/>
            </p:nvSpPr>
            <p:spPr>
              <a:xfrm>
                <a:off x="22032268" y="10697956"/>
                <a:ext cx="5646674" cy="110799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B696DB-9016-9A45-B582-851C178A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268" y="10697956"/>
                <a:ext cx="5646674" cy="1107996"/>
              </a:xfrm>
              <a:prstGeom prst="rect">
                <a:avLst/>
              </a:prstGeom>
              <a:blipFill>
                <a:blip r:embed="rId6"/>
                <a:stretch>
                  <a:fillRect l="-4709" r="-2018" b="-3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171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Update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2805235" y="9988061"/>
                <a:ext cx="9078511" cy="210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235" y="9988061"/>
                <a:ext cx="9078511" cy="2106731"/>
              </a:xfrm>
              <a:prstGeom prst="rect">
                <a:avLst/>
              </a:prstGeom>
              <a:blipFill>
                <a:blip r:embed="rId3"/>
                <a:stretch>
                  <a:fillRect l="-559" t="-599" r="-1257" b="-14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2750501" y="7694163"/>
                <a:ext cx="11480900" cy="22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01" y="7694163"/>
                <a:ext cx="11480900" cy="2293898"/>
              </a:xfrm>
              <a:prstGeom prst="rect">
                <a:avLst/>
              </a:prstGeom>
              <a:blipFill>
                <a:blip r:embed="rId4"/>
                <a:stretch>
                  <a:fillRect l="-331" t="-552" b="-198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9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8BD9A-5D89-6D4D-98BC-709B53C0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7550294"/>
            <a:ext cx="14236700" cy="78831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F309ED-6886-FC4D-B5C3-A06EB73908EA}"/>
              </a:ext>
            </a:extLst>
          </p:cNvPr>
          <p:cNvSpPr/>
          <p:nvPr/>
        </p:nvSpPr>
        <p:spPr>
          <a:xfrm>
            <a:off x="6274211" y="15423650"/>
            <a:ext cx="56460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로지스틱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회귀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1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96C9E-28E5-C849-800C-8A7691E6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7550294"/>
            <a:ext cx="14236700" cy="78831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31941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로지스틱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회귀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0~1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사이의 확률 리턴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8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E2C023-2798-074A-A3FB-E2B354B6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8112287"/>
            <a:ext cx="17659143" cy="6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그런데 그 구조를 유연하고 자유롭게 설계할 수 있다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60827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Deep Neural Network 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0~1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사이의 확률 리턴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E2C023-2798-074A-A3FB-E2B354B6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8112287"/>
            <a:ext cx="17659143" cy="68735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E95C25-5754-1443-AF11-FEE6801B4DE7}"/>
              </a:ext>
            </a:extLst>
          </p:cNvPr>
          <p:cNvSpPr/>
          <p:nvPr/>
        </p:nvSpPr>
        <p:spPr>
          <a:xfrm>
            <a:off x="13309600" y="8458200"/>
            <a:ext cx="4191000" cy="22352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77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그런데 그 구조를 유연하고 자유롭게 설계할 수 있다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43595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Deep Neural Network 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각 범주 확률 리턴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5734F-2B3D-C44E-AD02-2CE25FD0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21" y="8658746"/>
            <a:ext cx="20031779" cy="45411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E95C25-5754-1443-AF11-FEE6801B4DE7}"/>
              </a:ext>
            </a:extLst>
          </p:cNvPr>
          <p:cNvSpPr/>
          <p:nvPr/>
        </p:nvSpPr>
        <p:spPr>
          <a:xfrm>
            <a:off x="15717000" y="8905800"/>
            <a:ext cx="4191000" cy="22352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7377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729</Words>
  <Application>Microsoft Macintosh PowerPoint</Application>
  <PresentationFormat>사용자 지정</PresentationFormat>
  <Paragraphs>184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맑은 고딕</vt:lpstr>
      <vt:lpstr>Nanum Gothic</vt:lpstr>
      <vt:lpstr>Noto Sans KR Light</vt:lpstr>
      <vt:lpstr>Roboto</vt:lpstr>
      <vt:lpstr>Roboto Light</vt:lpstr>
      <vt:lpstr>Arial</vt:lpstr>
      <vt:lpstr>Cambria Math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91</cp:revision>
  <dcterms:modified xsi:type="dcterms:W3CDTF">2019-11-10T03:05:19Z</dcterms:modified>
</cp:coreProperties>
</file>